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12192000"/>
  <p:embeddedFontLs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image" Target="../media/image5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7" Type="http://schemas.openxmlformats.org/officeDocument/2006/relationships/notesSlide" Target="../notesSlides/notesSlide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1"/>
          <a:srcRect l="11651" t="6196" r="5498" b="9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626745" y="5861685"/>
            <a:ext cx="6819265" cy="62166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甘芝清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黄慧雯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林银蕊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/28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2304972" y="6293196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0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6745" y="2042160"/>
            <a:ext cx="6378575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空口智连：无线网络与移动网络全景</a:t>
            </a:r>
            <a:endParaRPr lang="en-US" sz="6000" dirty="0"/>
          </a:p>
        </p:txBody>
      </p:sp>
      <p:pic>
        <p:nvPicPr>
          <p:cNvPr id="12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9594" y="4470400"/>
            <a:ext cx="780106" cy="82078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34695" y="5018515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蓝牙与ZigBee：十米内的低功耗接力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4572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蓝牙 (Bluetooth)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457200" y="1676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7" name="Text 4"/>
          <p:cNvSpPr/>
          <p:nvPr/>
        </p:nvSpPr>
        <p:spPr>
          <a:xfrm>
            <a:off x="711200" y="2352675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音频、文件传输、可穿戴设备连接。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57200" y="2133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9" name="Text 6"/>
          <p:cNvSpPr/>
          <p:nvPr/>
        </p:nvSpPr>
        <p:spPr>
          <a:xfrm>
            <a:off x="711200" y="3397250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速率：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经典蓝牙 ~3 Mbps，BLE 更低。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457200" y="25908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11" name="Text 8"/>
          <p:cNvSpPr/>
          <p:nvPr/>
        </p:nvSpPr>
        <p:spPr>
          <a:xfrm>
            <a:off x="736600" y="4426585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功耗：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中等，BLE 功耗极低。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57200" y="3048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13" name="Text 10"/>
          <p:cNvSpPr/>
          <p:nvPr/>
        </p:nvSpPr>
        <p:spPr>
          <a:xfrm>
            <a:off x="711200" y="5455920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采用</a:t>
            </a:r>
            <a:r>
              <a:rPr lang="en-US" sz="20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跳频扩频 (FHSS)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技术抗干扰。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2484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64516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ZigBee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6451600" y="1676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17" name="Text 14"/>
          <p:cNvSpPr/>
          <p:nvPr/>
        </p:nvSpPr>
        <p:spPr>
          <a:xfrm>
            <a:off x="6705600" y="2336800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目标：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工业控制、智能家居等物联网领域。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6451600" y="2133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19" name="Text 16"/>
          <p:cNvSpPr/>
          <p:nvPr/>
        </p:nvSpPr>
        <p:spPr>
          <a:xfrm>
            <a:off x="6705600" y="3397250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速率：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低速率 (~250 kbps)。</a:t>
            </a:r>
            <a:endParaRPr lang="en-US" sz="2000" dirty="0"/>
          </a:p>
        </p:txBody>
      </p:sp>
      <p:sp>
        <p:nvSpPr>
          <p:cNvPr id="20" name="Shape 17"/>
          <p:cNvSpPr/>
          <p:nvPr/>
        </p:nvSpPr>
        <p:spPr>
          <a:xfrm>
            <a:off x="6451600" y="25908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21" name="Text 18"/>
          <p:cNvSpPr/>
          <p:nvPr/>
        </p:nvSpPr>
        <p:spPr>
          <a:xfrm>
            <a:off x="6705600" y="4426585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功耗：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极低，电池可工作数年。</a:t>
            </a:r>
            <a:endParaRPr lang="en-US" sz="2000" dirty="0"/>
          </a:p>
        </p:txBody>
      </p:sp>
      <p:sp>
        <p:nvSpPr>
          <p:cNvPr id="22" name="Shape 19"/>
          <p:cNvSpPr/>
          <p:nvPr/>
        </p:nvSpPr>
        <p:spPr>
          <a:xfrm>
            <a:off x="6451600" y="3048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7484DF"/>
          </a:solidFill>
        </p:spPr>
      </p:sp>
      <p:sp>
        <p:nvSpPr>
          <p:cNvPr id="23" name="Text 20"/>
          <p:cNvSpPr/>
          <p:nvPr/>
        </p:nvSpPr>
        <p:spPr>
          <a:xfrm>
            <a:off x="6705600" y="5455920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支持</a:t>
            </a:r>
            <a:r>
              <a:rPr lang="en-US" sz="20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Mesh 路由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，可组成大规模网络。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3515"/>
            <a:ext cx="5727700" cy="1798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WiMAX：城域无线宽带的得与失</a:t>
            </a:r>
            <a:endParaRPr lang="en-US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1907540"/>
            <a:ext cx="5638800" cy="12166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IEEE 802.16 技术先进，提供“最后一公里”无线宽带接入，但最终在商业上落败于 LTE。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254000" y="332740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06400" y="3368675"/>
            <a:ext cx="5334000" cy="2832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技术亮点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06400" y="3784600"/>
            <a:ext cx="532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OFDMA、MIMO、宏覆盖 (可达50km)。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254000" y="4343400"/>
            <a:ext cx="5537200" cy="1117600"/>
          </a:xfrm>
          <a:custGeom>
            <a:avLst/>
            <a:gdLst/>
            <a:ahLst/>
            <a:cxnLst/>
            <a:rect l="l" t="t" r="r" b="b"/>
            <a:pathLst>
              <a:path w="5537200" h="1117600">
                <a:moveTo>
                  <a:pt x="101601" y="0"/>
                </a:moveTo>
                <a:lnTo>
                  <a:pt x="5435599" y="0"/>
                </a:lnTo>
                <a:cubicBezTo>
                  <a:pt x="5491712" y="0"/>
                  <a:pt x="5537200" y="45488"/>
                  <a:pt x="5537200" y="101601"/>
                </a:cubicBezTo>
                <a:lnTo>
                  <a:pt x="5537200" y="1015999"/>
                </a:lnTo>
                <a:cubicBezTo>
                  <a:pt x="5537200" y="1072112"/>
                  <a:pt x="5491712" y="1117600"/>
                  <a:pt x="5435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06400" y="4362450"/>
            <a:ext cx="5334000" cy="2952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失败启示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06400" y="4800600"/>
            <a:ext cx="5321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标准先进 ≠ 商业成功。生态构建、频谱政策、运营商协同至关重要。</a:t>
            </a:r>
            <a:endParaRPr lang="en-US" dirty="0"/>
          </a:p>
        </p:txBody>
      </p:sp>
      <p:pic>
        <p:nvPicPr>
          <p:cNvPr id="12" name="图片 1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9580"/>
            <a:ext cx="5668645" cy="374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移动IP与蜂窝根基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525780"/>
            <a:ext cx="11874500" cy="10915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移动IP：让地址随人走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1901190"/>
            <a:ext cx="11785600" cy="5626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通过“家乡地址”保身份，“转交地址”报位置，解决节点跨子网时的连接断裂问题。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902335" y="3886200"/>
            <a:ext cx="208851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通信者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945" y="4367530"/>
            <a:ext cx="2362200" cy="560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发送数据到MN的家乡地址。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3752215" y="3317240"/>
            <a:ext cx="482600" cy="381000"/>
          </a:xfrm>
          <a:custGeom>
            <a:avLst/>
            <a:gdLst/>
            <a:ahLst/>
            <a:cxnLst/>
            <a:rect l="l" t="t" r="r" b="b"/>
            <a:pathLst>
              <a:path w="482600" h="381000"/>
            </a:pathLst>
          </a:custGeom>
          <a:solidFill>
            <a:srgbClr val="ADD8E6"/>
          </a:solidFill>
        </p:spPr>
      </p:sp>
      <p:sp>
        <p:nvSpPr>
          <p:cNvPr id="8" name="Text 5"/>
          <p:cNvSpPr/>
          <p:nvPr/>
        </p:nvSpPr>
        <p:spPr>
          <a:xfrm>
            <a:off x="3685540" y="37338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原始数据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066030" y="3886200"/>
            <a:ext cx="203962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家乡代理 (HA)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984750" y="4417695"/>
            <a:ext cx="2222500" cy="447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截获数据，通过隧道转发。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7963535" y="3317240"/>
            <a:ext cx="482600" cy="381000"/>
          </a:xfrm>
          <a:custGeom>
            <a:avLst/>
            <a:gdLst/>
            <a:ahLst/>
            <a:cxnLst/>
            <a:rect l="l" t="t" r="r" b="b"/>
            <a:pathLst>
              <a:path w="482600" h="381000"/>
            </a:pathLst>
          </a:custGeom>
          <a:solidFill>
            <a:srgbClr val="ADD8E6"/>
          </a:solidFill>
        </p:spPr>
      </p:sp>
      <p:sp>
        <p:nvSpPr>
          <p:cNvPr id="12" name="Text 9"/>
          <p:cNvSpPr/>
          <p:nvPr/>
        </p:nvSpPr>
        <p:spPr>
          <a:xfrm>
            <a:off x="7896860" y="37338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隧道封装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232265" y="3886200"/>
            <a:ext cx="21367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外地代理 (FA)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9196070" y="4365625"/>
            <a:ext cx="2222500" cy="499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解封装，交付给移动节点。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254000" y="5190490"/>
            <a:ext cx="11684000" cy="70104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355600" y="5207000"/>
            <a:ext cx="11480800" cy="6680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核心挑战：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三角路由存在次优路径问题，催生了MIPv6、PMIPv6等优化方案。</a:t>
            </a:r>
            <a:endParaRPr lang="en-US" sz="2400" dirty="0"/>
          </a:p>
        </p:txBody>
      </p:sp>
      <p:sp>
        <p:nvSpPr>
          <p:cNvPr id="17" name="Shape 9"/>
          <p:cNvSpPr/>
          <p:nvPr/>
        </p:nvSpPr>
        <p:spPr>
          <a:xfrm>
            <a:off x="633730" y="3402965"/>
            <a:ext cx="10954385" cy="76200"/>
          </a:xfrm>
          <a:custGeom>
            <a:avLst/>
            <a:gdLst/>
            <a:ahLst/>
            <a:cxnLst/>
            <a:rect l="l" t="t" r="r" b="b"/>
            <a:pathLst>
              <a:path w="5842000" h="50800">
                <a:moveTo>
                  <a:pt x="0" y="0"/>
                </a:moveTo>
                <a:lnTo>
                  <a:pt x="5842000" y="0"/>
                </a:lnTo>
                <a:lnTo>
                  <a:pt x="584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8" grpId="0"/>
      <p:bldP spid="12" grpId="0"/>
      <p:bldP spid="5" grpId="0"/>
      <p:bldP spid="6" grpId="0"/>
      <p:bldP spid="9" grpId="0"/>
      <p:bldP spid="10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349885"/>
            <a:ext cx="5727700" cy="17437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蜂窝原理：频率复用与小区切换</a:t>
            </a:r>
            <a:endParaRPr lang="en-US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059940"/>
            <a:ext cx="5638800" cy="12166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将地理区域划分为六边形小区，通过</a:t>
            </a:r>
            <a:r>
              <a:rPr lang="en-US" sz="24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频率复用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提升容量，通过</a:t>
            </a:r>
            <a:r>
              <a:rPr lang="en-US" sz="24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小区切换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保障移动中的通话连续性。</a:t>
            </a:r>
            <a:endParaRPr lang="en-US" sz="24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02565" y="3619866"/>
            <a:ext cx="246134" cy="196907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4A90E2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547370" y="3816350"/>
            <a:ext cx="5119370" cy="10712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频率复用：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以几何距离换信干比，将有限的频率资源重复使用。</a:t>
            </a:r>
            <a:endParaRPr lang="en-US" sz="200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202565" y="4358268"/>
            <a:ext cx="246134" cy="196907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4A90E2"/>
          </a:solidFill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547370" y="4874895"/>
            <a:ext cx="5119370" cy="12903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小区切换：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当用户移动时，将连接从一个基站转移到另一个基站。</a:t>
            </a:r>
            <a:endParaRPr lang="en-US" sz="2000" dirty="0"/>
          </a:p>
        </p:txBody>
      </p:sp>
      <p:pic>
        <p:nvPicPr>
          <p:cNvPr id="10" name="图片 9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65" y="330200"/>
            <a:ext cx="5754370" cy="615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从2G到5G的跃迁</a:t>
            </a:r>
            <a:endParaRPr lang="en-US" sz="44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850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代际跃迁：从电路语音到全IP宽带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1089660"/>
            <a:ext cx="11785600" cy="12401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移动通信的代际跃迁，核心是核心网的革命，从电路交换到分组交换，再到云原生，驱动了无线接入技术的全面革新。</a:t>
            </a:r>
            <a:endParaRPr lang="en-US" sz="2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0390" y="3937635"/>
            <a:ext cx="1870075" cy="534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71500" y="4231005"/>
            <a:ext cx="1856105" cy="7924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数字语音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5023485"/>
            <a:ext cx="1798955" cy="506095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152400"/>
                </a:lnTo>
                <a:cubicBezTo>
                  <a:pt x="812800" y="236512"/>
                  <a:pt x="744512" y="304800"/>
                  <a:pt x="660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588645" y="5021580"/>
            <a:ext cx="1857375" cy="481965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电路交换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2838450" y="3911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/>
            </a:pathLst>
          </a:custGeom>
          <a:solidFill>
            <a:srgbClr val="ADD8E6"/>
          </a:solidFill>
        </p:spPr>
      </p:sp>
      <p:sp>
        <p:nvSpPr>
          <p:cNvPr id="10" name="Text 7"/>
          <p:cNvSpPr/>
          <p:nvPr/>
        </p:nvSpPr>
        <p:spPr>
          <a:xfrm>
            <a:off x="3375025" y="3926205"/>
            <a:ext cx="1883410" cy="5378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3G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3362325" y="4216400"/>
            <a:ext cx="1903730" cy="8064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多媒体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3365500" y="5020310"/>
            <a:ext cx="1914525" cy="506095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152400"/>
                </a:lnTo>
                <a:cubicBezTo>
                  <a:pt x="812800" y="236512"/>
                  <a:pt x="744512" y="304800"/>
                  <a:pt x="660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3362325" y="5033645"/>
            <a:ext cx="1903730" cy="470535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分组交换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5905500" y="3911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/>
            </a:pathLst>
          </a:custGeom>
          <a:solidFill>
            <a:srgbClr val="ADD8E6"/>
          </a:solidFill>
        </p:spPr>
      </p:sp>
      <p:sp>
        <p:nvSpPr>
          <p:cNvPr id="15" name="Text 12"/>
          <p:cNvSpPr/>
          <p:nvPr/>
        </p:nvSpPr>
        <p:spPr>
          <a:xfrm>
            <a:off x="6478270" y="3940175"/>
            <a:ext cx="1906270" cy="5708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4G LTE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430010" y="4265930"/>
            <a:ext cx="1955165" cy="7562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全IP宽带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429375" y="5033645"/>
            <a:ext cx="1982470" cy="525145"/>
          </a:xfrm>
          <a:custGeom>
            <a:avLst/>
            <a:gdLst/>
            <a:ahLst/>
            <a:cxnLst/>
            <a:rect l="l" t="t" r="r" b="b"/>
            <a:pathLst>
              <a:path w="965200" h="304800">
                <a:moveTo>
                  <a:pt x="152400" y="0"/>
                </a:moveTo>
                <a:lnTo>
                  <a:pt x="812800" y="0"/>
                </a:lnTo>
                <a:cubicBezTo>
                  <a:pt x="896912" y="0"/>
                  <a:pt x="965200" y="68288"/>
                  <a:pt x="965200" y="152400"/>
                </a:cubicBezTo>
                <a:lnTo>
                  <a:pt x="965200" y="152400"/>
                </a:lnTo>
                <a:cubicBezTo>
                  <a:pt x="965200" y="236512"/>
                  <a:pt x="896912" y="304800"/>
                  <a:pt x="8128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6457950" y="5043805"/>
            <a:ext cx="1927860" cy="520065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扁平化架构</a:t>
            </a:r>
            <a:endParaRPr lang="en-US" dirty="0"/>
          </a:p>
        </p:txBody>
      </p:sp>
      <p:sp>
        <p:nvSpPr>
          <p:cNvPr id="19" name="Shape 16"/>
          <p:cNvSpPr/>
          <p:nvPr/>
        </p:nvSpPr>
        <p:spPr>
          <a:xfrm>
            <a:off x="8972550" y="3911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/>
            </a:pathLst>
          </a:custGeom>
          <a:solidFill>
            <a:srgbClr val="ADD8E6"/>
          </a:solidFill>
        </p:spPr>
      </p:sp>
      <p:sp>
        <p:nvSpPr>
          <p:cNvPr id="20" name="Text 17"/>
          <p:cNvSpPr/>
          <p:nvPr/>
        </p:nvSpPr>
        <p:spPr>
          <a:xfrm>
            <a:off x="9353550" y="3916045"/>
            <a:ext cx="2257425" cy="5378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5G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9373870" y="4216400"/>
            <a:ext cx="2230755" cy="8032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万物互联</a:t>
            </a:r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9394825" y="5043805"/>
            <a:ext cx="2208530" cy="480060"/>
          </a:xfrm>
          <a:custGeom>
            <a:avLst/>
            <a:gdLst/>
            <a:ahLst/>
            <a:cxnLst/>
            <a:rect l="l" t="t" r="r" b="b"/>
            <a:pathLst>
              <a:path w="1028700" h="304800">
                <a:moveTo>
                  <a:pt x="152400" y="0"/>
                </a:moveTo>
                <a:lnTo>
                  <a:pt x="876300" y="0"/>
                </a:lnTo>
                <a:cubicBezTo>
                  <a:pt x="960412" y="0"/>
                  <a:pt x="1028700" y="68288"/>
                  <a:pt x="1028700" y="152400"/>
                </a:cubicBezTo>
                <a:lnTo>
                  <a:pt x="1028700" y="152400"/>
                </a:lnTo>
                <a:cubicBezTo>
                  <a:pt x="1028700" y="236512"/>
                  <a:pt x="960412" y="304800"/>
                  <a:pt x="8763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23" name="Text 20"/>
          <p:cNvSpPr/>
          <p:nvPr/>
        </p:nvSpPr>
        <p:spPr>
          <a:xfrm>
            <a:off x="9423400" y="5029200"/>
            <a:ext cx="2174875" cy="48514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云原生/切片</a:t>
            </a:r>
            <a:endParaRPr lang="en-US" dirty="0"/>
          </a:p>
        </p:txBody>
      </p:sp>
      <p:pic>
        <p:nvPicPr>
          <p:cNvPr id="24" name="图片 23" descr="1.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2306955"/>
            <a:ext cx="1858010" cy="1511935"/>
          </a:xfrm>
          <a:prstGeom prst="rect">
            <a:avLst/>
          </a:prstGeom>
        </p:spPr>
      </p:pic>
      <p:pic>
        <p:nvPicPr>
          <p:cNvPr id="25" name="图片 24" descr="1.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65" y="2306320"/>
            <a:ext cx="1915795" cy="1512570"/>
          </a:xfrm>
          <a:prstGeom prst="rect">
            <a:avLst/>
          </a:prstGeom>
        </p:spPr>
      </p:pic>
      <p:pic>
        <p:nvPicPr>
          <p:cNvPr id="26" name="图片 25" descr="1.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740" y="2298700"/>
            <a:ext cx="1999615" cy="1520190"/>
          </a:xfrm>
          <a:prstGeom prst="rect">
            <a:avLst/>
          </a:prstGeom>
        </p:spPr>
      </p:pic>
      <p:pic>
        <p:nvPicPr>
          <p:cNvPr id="27" name="图片 26" descr="1.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50" y="2298700"/>
            <a:ext cx="2275205" cy="153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  <p:bldP spid="13" grpId="0"/>
      <p:bldP spid="15" grpId="0"/>
      <p:bldP spid="16" grpId="0"/>
      <p:bldP spid="18" grpId="0"/>
      <p:bldP spid="21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615" y="685800"/>
            <a:ext cx="11363325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5G三角：三大场景定义万物互联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342265" y="1498600"/>
            <a:ext cx="1133411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5G不是一条速度赛道，而是三条并行赛道，共同支撑万物互联的愿景。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588000" y="1905000"/>
            <a:ext cx="1231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eMBB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758055" y="2209800"/>
            <a:ext cx="288480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增强移动宽带</a:t>
            </a:r>
            <a:endParaRPr lang="en-US" dirty="0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3488055" y="5054759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mMTC</a:t>
            </a:r>
            <a:endParaRPr lang="en-US" sz="200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3015615" y="5408930"/>
            <a:ext cx="1831975" cy="2603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海量机器通信</a:t>
            </a:r>
            <a:endParaRPr lang="en-US" dirty="0"/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7328535" y="5054600"/>
            <a:ext cx="140779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uRLLC</a:t>
            </a:r>
            <a:endParaRPr lang="en-US" sz="2000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7037070" y="5359400"/>
            <a:ext cx="2085975" cy="3124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超高可靠低时延</a:t>
            </a:r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7625" y="2352040"/>
            <a:ext cx="4391660" cy="3274695"/>
          </a:xfrm>
          <a:prstGeom prst="roundRect">
            <a:avLst>
              <a:gd name="adj" fmla="val 0"/>
            </a:avLst>
          </a:prstGeom>
        </p:spPr>
      </p:pic>
      <p:sp>
        <p:nvSpPr>
          <p:cNvPr id="12" name="Shape 8"/>
          <p:cNvSpPr/>
          <p:nvPr>
            <p:custDataLst>
              <p:tags r:id="rId8"/>
            </p:custDataLst>
          </p:nvPr>
        </p:nvSpPr>
        <p:spPr>
          <a:xfrm>
            <a:off x="1207770" y="5674360"/>
            <a:ext cx="2686685" cy="589280"/>
          </a:xfrm>
          <a:custGeom>
            <a:avLst/>
            <a:gdLst/>
            <a:ahLst/>
            <a:cxnLst/>
            <a:rect l="l" t="t" r="r" b="b"/>
            <a:pathLst>
              <a:path w="2197100" h="457200">
                <a:moveTo>
                  <a:pt x="101599" y="0"/>
                </a:moveTo>
                <a:lnTo>
                  <a:pt x="2095501" y="0"/>
                </a:lnTo>
                <a:cubicBezTo>
                  <a:pt x="2151613" y="0"/>
                  <a:pt x="2197100" y="45487"/>
                  <a:pt x="2197100" y="101599"/>
                </a:cubicBezTo>
                <a:lnTo>
                  <a:pt x="2197100" y="355601"/>
                </a:lnTo>
                <a:cubicBezTo>
                  <a:pt x="2197100" y="411713"/>
                  <a:pt x="2151613" y="457200"/>
                  <a:pt x="20955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845820" y="5562600"/>
            <a:ext cx="3382645" cy="68072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eMBB: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20Gbps峰值速率</a:t>
            </a:r>
            <a:endParaRPr lang="en-US" dirty="0"/>
          </a:p>
        </p:txBody>
      </p:sp>
      <p:sp>
        <p:nvSpPr>
          <p:cNvPr id="14" name="Shape 10"/>
          <p:cNvSpPr/>
          <p:nvPr>
            <p:custDataLst>
              <p:tags r:id="rId10"/>
            </p:custDataLst>
          </p:nvPr>
        </p:nvSpPr>
        <p:spPr>
          <a:xfrm>
            <a:off x="4786630" y="5674360"/>
            <a:ext cx="2899410" cy="573405"/>
          </a:xfrm>
          <a:custGeom>
            <a:avLst/>
            <a:gdLst/>
            <a:ahLst/>
            <a:cxnLst/>
            <a:rect l="l" t="t" r="r" b="b"/>
            <a:pathLst>
              <a:path w="2197100" h="457200">
                <a:moveTo>
                  <a:pt x="101599" y="0"/>
                </a:moveTo>
                <a:lnTo>
                  <a:pt x="2095501" y="0"/>
                </a:lnTo>
                <a:cubicBezTo>
                  <a:pt x="2151613" y="0"/>
                  <a:pt x="2197100" y="45487"/>
                  <a:pt x="2197100" y="101599"/>
                </a:cubicBezTo>
                <a:lnTo>
                  <a:pt x="2197100" y="355601"/>
                </a:lnTo>
                <a:cubicBezTo>
                  <a:pt x="2197100" y="411713"/>
                  <a:pt x="2151613" y="457200"/>
                  <a:pt x="20955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4855845" y="5644515"/>
            <a:ext cx="2680970" cy="58166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mMTC: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每km²百万连接</a:t>
            </a:r>
            <a:endParaRPr lang="en-US" dirty="0"/>
          </a:p>
        </p:txBody>
      </p:sp>
      <p:sp>
        <p:nvSpPr>
          <p:cNvPr id="16" name="Shape 12"/>
          <p:cNvSpPr/>
          <p:nvPr/>
        </p:nvSpPr>
        <p:spPr>
          <a:xfrm>
            <a:off x="8433435" y="5674360"/>
            <a:ext cx="2851150" cy="573405"/>
          </a:xfrm>
          <a:custGeom>
            <a:avLst/>
            <a:gdLst/>
            <a:ahLst/>
            <a:cxnLst/>
            <a:rect l="l" t="t" r="r" b="b"/>
            <a:pathLst>
              <a:path w="2197100" h="457200">
                <a:moveTo>
                  <a:pt x="101599" y="0"/>
                </a:moveTo>
                <a:lnTo>
                  <a:pt x="2095501" y="0"/>
                </a:lnTo>
                <a:cubicBezTo>
                  <a:pt x="2151613" y="0"/>
                  <a:pt x="2197100" y="45487"/>
                  <a:pt x="2197100" y="101599"/>
                </a:cubicBezTo>
                <a:lnTo>
                  <a:pt x="2197100" y="355601"/>
                </a:lnTo>
                <a:cubicBezTo>
                  <a:pt x="2197100" y="411713"/>
                  <a:pt x="2151613" y="457200"/>
                  <a:pt x="20955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8532495" y="5688965"/>
            <a:ext cx="2711450" cy="54229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uRLLC:</a:t>
            </a: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0.5ms空口时延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9" grpId="0"/>
      <p:bldP spid="10" grpId="0"/>
      <p:bldP spid="13" grpId="0"/>
      <p:bldP spid="13" grpId="1"/>
      <p:bldP spid="15" grpId="0"/>
      <p:bldP spid="15" grpId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融合与展望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Wi-Fi与蜂窝：竞合终局是融合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9144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技术路线相互渗透，未来接入架构将是无感切换、动态选网、资源池化的智能网络。</a:t>
            </a:r>
            <a:endParaRPr lang="en-US" sz="24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4000" y="1524000"/>
            <a:ext cx="5689600" cy="5080000"/>
          </a:xfrm>
          <a:custGeom>
            <a:avLst/>
            <a:gdLst/>
            <a:ahLst/>
            <a:cxnLst/>
            <a:rect l="l" t="t" r="r" b="b"/>
            <a:pathLst>
              <a:path w="5689600" h="508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4978400"/>
                </a:lnTo>
                <a:cubicBezTo>
                  <a:pt x="5689600" y="5034475"/>
                  <a:pt x="5644075" y="5080000"/>
                  <a:pt x="55880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457200" y="17272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Wi-Fi 借鉴蜂窝</a:t>
            </a:r>
            <a:endParaRPr lang="en-US" sz="320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457200" y="2408555"/>
            <a:ext cx="4926965" cy="36283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引入OFDMA、BSS Coloring提升密集部署性能。</a:t>
            </a:r>
            <a:endParaRPr lang="en-US" sz="24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向6GHz新频段扩展，获得更宽连续频谱。</a:t>
            </a:r>
            <a:endParaRPr lang="en-US" sz="24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增强漫游和切换能力，向企业级应用渗透。</a:t>
            </a:r>
            <a:endParaRPr lang="en-US" sz="2400" dirty="0"/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6248400" y="1524000"/>
            <a:ext cx="5689600" cy="5080000"/>
          </a:xfrm>
          <a:custGeom>
            <a:avLst/>
            <a:gdLst/>
            <a:ahLst/>
            <a:cxnLst/>
            <a:rect l="l" t="t" r="r" b="b"/>
            <a:pathLst>
              <a:path w="5689600" h="508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4978400"/>
                </a:lnTo>
                <a:cubicBezTo>
                  <a:pt x="5689600" y="5034475"/>
                  <a:pt x="5644075" y="5080000"/>
                  <a:pt x="55880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6451600" y="17272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蜂窝借鉴 Wi-Fi</a:t>
            </a:r>
            <a:endParaRPr lang="en-US" sz="3200" dirty="0"/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6451600" y="2408555"/>
            <a:ext cx="5372100" cy="36283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利用未授权频谱 (LAA/eLAA) 提升容量。</a:t>
            </a:r>
            <a:endParaRPr lang="en-US" sz="24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小型基站 (Small Cell) 降低部署成本。</a:t>
            </a:r>
            <a:endParaRPr lang="en-US" sz="24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网络架构向扁平化、虚拟化发展。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9" name="Shape 4"/>
          <p:cNvSpPr/>
          <p:nvPr>
            <p:custDataLst>
              <p:tags r:id="rId3"/>
            </p:custDataLst>
          </p:nvPr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>
            <p:custDataLst>
              <p:tags r:id="rId4"/>
            </p:custDataLst>
          </p:nvPr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>
            <p:custDataLst>
              <p:tags r:id="rId5"/>
            </p:custDataLst>
          </p:nvPr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>
            <p:custDataLst>
              <p:tags r:id="rId6"/>
            </p:custDataLst>
          </p:nvPr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>
            <p:custDataLst>
              <p:tags r:id="rId7"/>
            </p:custDataLst>
          </p:nvPr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>
            <p:custDataLst>
              <p:tags r:id="rId8"/>
            </p:custDataLst>
          </p:nvPr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pic>
        <p:nvPicPr>
          <p:cNvPr id="22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3" name="Shape 17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  <p:pic>
        <p:nvPicPr>
          <p:cNvPr id="24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25" name="Text 18"/>
          <p:cNvSpPr/>
          <p:nvPr>
            <p:custDataLst>
              <p:tags r:id="rId11"/>
            </p:custDataLst>
          </p:nvPr>
        </p:nvSpPr>
        <p:spPr>
          <a:xfrm>
            <a:off x="4835525" y="1219835"/>
            <a:ext cx="806450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26" name="Text 19"/>
          <p:cNvSpPr/>
          <p:nvPr>
            <p:custDataLst>
              <p:tags r:id="rId12"/>
            </p:custDataLst>
          </p:nvPr>
        </p:nvSpPr>
        <p:spPr>
          <a:xfrm>
            <a:off x="5642610" y="1403350"/>
            <a:ext cx="62680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无线网络版图速览</a:t>
            </a:r>
            <a:endParaRPr lang="en-US" sz="2400" dirty="0"/>
          </a:p>
        </p:txBody>
      </p:sp>
      <p:sp>
        <p:nvSpPr>
          <p:cNvPr id="27" name="Text 20"/>
          <p:cNvSpPr/>
          <p:nvPr>
            <p:custDataLst>
              <p:tags r:id="rId13"/>
            </p:custDataLst>
          </p:nvPr>
        </p:nvSpPr>
        <p:spPr>
          <a:xfrm>
            <a:off x="4835525" y="2028825"/>
            <a:ext cx="806450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28" name="Text 21"/>
          <p:cNvSpPr/>
          <p:nvPr>
            <p:custDataLst>
              <p:tags r:id="rId14"/>
            </p:custDataLst>
          </p:nvPr>
        </p:nvSpPr>
        <p:spPr>
          <a:xfrm>
            <a:off x="5642610" y="2187575"/>
            <a:ext cx="62680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Wi-Fi高速局域网</a:t>
            </a:r>
            <a:endParaRPr lang="en-US" sz="2400" dirty="0"/>
          </a:p>
        </p:txBody>
      </p:sp>
      <p:sp>
        <p:nvSpPr>
          <p:cNvPr id="29" name="Text 22"/>
          <p:cNvSpPr/>
          <p:nvPr>
            <p:custDataLst>
              <p:tags r:id="rId15"/>
            </p:custDataLst>
          </p:nvPr>
        </p:nvSpPr>
        <p:spPr>
          <a:xfrm>
            <a:off x="4835525" y="2781935"/>
            <a:ext cx="806450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30" name="Text 23"/>
          <p:cNvSpPr/>
          <p:nvPr>
            <p:custDataLst>
              <p:tags r:id="rId16"/>
            </p:custDataLst>
          </p:nvPr>
        </p:nvSpPr>
        <p:spPr>
          <a:xfrm>
            <a:off x="5642610" y="2957195"/>
            <a:ext cx="62680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短距与城域无线</a:t>
            </a:r>
            <a:endParaRPr lang="en-US" sz="2400" dirty="0"/>
          </a:p>
        </p:txBody>
      </p:sp>
      <p:sp>
        <p:nvSpPr>
          <p:cNvPr id="31" name="Text 24"/>
          <p:cNvSpPr/>
          <p:nvPr>
            <p:custDataLst>
              <p:tags r:id="rId17"/>
            </p:custDataLst>
          </p:nvPr>
        </p:nvSpPr>
        <p:spPr>
          <a:xfrm>
            <a:off x="4835525" y="3562985"/>
            <a:ext cx="806450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32" name="Text 25"/>
          <p:cNvSpPr/>
          <p:nvPr>
            <p:custDataLst>
              <p:tags r:id="rId18"/>
            </p:custDataLst>
          </p:nvPr>
        </p:nvSpPr>
        <p:spPr>
          <a:xfrm>
            <a:off x="5642610" y="3738245"/>
            <a:ext cx="62680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移动IP与蜂窝根基</a:t>
            </a:r>
            <a:endParaRPr lang="en-US" sz="2400" dirty="0"/>
          </a:p>
        </p:txBody>
      </p:sp>
      <p:sp>
        <p:nvSpPr>
          <p:cNvPr id="33" name="Text 26"/>
          <p:cNvSpPr/>
          <p:nvPr>
            <p:custDataLst>
              <p:tags r:id="rId19"/>
            </p:custDataLst>
          </p:nvPr>
        </p:nvSpPr>
        <p:spPr>
          <a:xfrm>
            <a:off x="4835525" y="4344035"/>
            <a:ext cx="832485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34" name="Text 27"/>
          <p:cNvSpPr/>
          <p:nvPr>
            <p:custDataLst>
              <p:tags r:id="rId20"/>
            </p:custDataLst>
          </p:nvPr>
        </p:nvSpPr>
        <p:spPr>
          <a:xfrm>
            <a:off x="5642610" y="4492625"/>
            <a:ext cx="62680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从2G到5G的跃迁</a:t>
            </a:r>
            <a:endParaRPr lang="en-US" sz="2400" dirty="0"/>
          </a:p>
        </p:txBody>
      </p:sp>
      <p:sp>
        <p:nvSpPr>
          <p:cNvPr id="35" name="Text 28"/>
          <p:cNvSpPr/>
          <p:nvPr>
            <p:custDataLst>
              <p:tags r:id="rId21"/>
            </p:custDataLst>
          </p:nvPr>
        </p:nvSpPr>
        <p:spPr>
          <a:xfrm>
            <a:off x="4835525" y="5097145"/>
            <a:ext cx="806450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36" name="Text 29"/>
          <p:cNvSpPr/>
          <p:nvPr>
            <p:custDataLst>
              <p:tags r:id="rId22"/>
            </p:custDataLst>
          </p:nvPr>
        </p:nvSpPr>
        <p:spPr>
          <a:xfrm>
            <a:off x="5642610" y="5202555"/>
            <a:ext cx="62680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融合与展望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25" grpId="0"/>
      <p:bldP spid="27" grpId="0"/>
      <p:bldP spid="29" grpId="0"/>
      <p:bldP spid="31" grpId="0"/>
      <p:bldP spid="33" grpId="0"/>
      <p:bldP spid="35" grpId="0"/>
      <p:bldP spid="26" grpId="0"/>
      <p:bldP spid="28" grpId="0"/>
      <p:bldP spid="30" grpId="0"/>
      <p:bldP spid="32" grpId="0"/>
      <p:bldP spid="34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2400" y="314960"/>
            <a:ext cx="5626100" cy="1703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空口无限：迈向智能原生网络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502400" y="2082165"/>
            <a:ext cx="5537200" cy="13474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无线侧从协议竞争走向平台融合，移动侧从管道经营转向切片运营。AI将全面渗透，实现网络自配置、自修复、自优化。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527800" y="3810000"/>
            <a:ext cx="5410200" cy="1657350"/>
          </a:xfrm>
          <a:custGeom>
            <a:avLst/>
            <a:gdLst/>
            <a:ahLst/>
            <a:cxnLst/>
            <a:rect l="l" t="t" r="r" b="b"/>
            <a:pathLst>
              <a:path w="5410200" h="1016000">
                <a:moveTo>
                  <a:pt x="0" y="0"/>
                </a:moveTo>
                <a:lnTo>
                  <a:pt x="5308600" y="0"/>
                </a:lnTo>
                <a:cubicBezTo>
                  <a:pt x="5364675" y="0"/>
                  <a:pt x="5410200" y="45525"/>
                  <a:pt x="5410200" y="101600"/>
                </a:cubicBezTo>
                <a:lnTo>
                  <a:pt x="5410200" y="914400"/>
                </a:lnTo>
                <a:cubicBezTo>
                  <a:pt x="5410200" y="970475"/>
                  <a:pt x="5364675" y="1016000"/>
                  <a:pt x="53086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6527800" y="4130675"/>
            <a:ext cx="50800" cy="1016000"/>
          </a:xfrm>
          <a:custGeom>
            <a:avLst/>
            <a:gdLst/>
            <a:ahLst/>
            <a:cxnLst/>
            <a:rect l="l" t="t" r="r" b="b"/>
            <a:pathLst>
              <a:path w="50800" h="1016000">
                <a:moveTo>
                  <a:pt x="0" y="0"/>
                </a:moveTo>
                <a:lnTo>
                  <a:pt x="50800" y="0"/>
                </a:lnTo>
                <a:lnTo>
                  <a:pt x="508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7484DF"/>
          </a:solidFill>
        </p:spPr>
      </p:sp>
      <p:sp>
        <p:nvSpPr>
          <p:cNvPr id="7" name="Text 4"/>
          <p:cNvSpPr/>
          <p:nvPr/>
        </p:nvSpPr>
        <p:spPr>
          <a:xfrm>
            <a:off x="6756400" y="3911600"/>
            <a:ext cx="5283200" cy="554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未来展望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756400" y="4466590"/>
            <a:ext cx="5270500" cy="698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当6G把感知、通信、计算一体集成，人类是否还需要区分“无线”与“移动”？</a:t>
            </a:r>
            <a:endParaRPr lang="en-US" dirty="0"/>
          </a:p>
        </p:txBody>
      </p:sp>
      <p:pic>
        <p:nvPicPr>
          <p:cNvPr id="9" name="图片 8" descr="1.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" y="958850"/>
            <a:ext cx="5975985" cy="491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1"/>
          <a:srcRect t="104" b="104"/>
          <a:stretch>
            <a:fillRect/>
          </a:stretch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pic>
        <p:nvPicPr>
          <p:cNvPr id="7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5"/>
          <p:cNvSpPr/>
          <p:nvPr/>
        </p:nvSpPr>
        <p:spPr>
          <a:xfrm>
            <a:off x="856615" y="5605145"/>
            <a:ext cx="5749290" cy="52324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甘芝清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黄慧雯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林银蕊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汇报日期：2025/12/28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2513887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11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无线网络版图速览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327025"/>
            <a:ext cx="11874500" cy="10140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从Wi-Fi到5G：无线技术家族画像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1355090"/>
            <a:ext cx="11785600" cy="11506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无线并非一张网，而是一族网，各司其职，覆盖从米到千米的连接需求。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254000" y="5632450"/>
            <a:ext cx="2768600" cy="971550"/>
          </a:xfrm>
          <a:custGeom>
            <a:avLst/>
            <a:gdLst/>
            <a:ahLst/>
            <a:cxnLst/>
            <a:rect l="l" t="t" r="r" b="b"/>
            <a:pathLst>
              <a:path w="2768600" h="7112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609598"/>
                </a:lnTo>
                <a:cubicBezTo>
                  <a:pt x="2768600" y="665711"/>
                  <a:pt x="2723111" y="711200"/>
                  <a:pt x="2666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311150" y="5631815"/>
            <a:ext cx="2654300" cy="6165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WPAN (蓝牙)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11150" y="6248400"/>
            <a:ext cx="265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米级覆盖，低功耗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3225800" y="5644515"/>
            <a:ext cx="2768600" cy="959485"/>
          </a:xfrm>
          <a:custGeom>
            <a:avLst/>
            <a:gdLst/>
            <a:ahLst/>
            <a:cxnLst/>
            <a:rect l="l" t="t" r="r" b="b"/>
            <a:pathLst>
              <a:path w="2768600" h="7112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609598"/>
                </a:lnTo>
                <a:cubicBezTo>
                  <a:pt x="2768600" y="665711"/>
                  <a:pt x="2723111" y="711200"/>
                  <a:pt x="2666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3282950" y="5664835"/>
            <a:ext cx="2654300" cy="5835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WLAN (Wi-Fi)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3282950" y="6248400"/>
            <a:ext cx="265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百米级覆盖，热点高速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197600" y="5632450"/>
            <a:ext cx="2768600" cy="971550"/>
          </a:xfrm>
          <a:custGeom>
            <a:avLst/>
            <a:gdLst/>
            <a:ahLst/>
            <a:cxnLst/>
            <a:rect l="l" t="t" r="r" b="b"/>
            <a:pathLst>
              <a:path w="2768600" h="7112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609598"/>
                </a:lnTo>
                <a:cubicBezTo>
                  <a:pt x="2768600" y="665711"/>
                  <a:pt x="2723111" y="711200"/>
                  <a:pt x="2666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6254750" y="5644515"/>
            <a:ext cx="2654300" cy="6038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WMAN (WiMAX)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254750" y="6248400"/>
            <a:ext cx="265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千米级覆盖，城域宽带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9169400" y="5632450"/>
            <a:ext cx="2768600" cy="971550"/>
          </a:xfrm>
          <a:custGeom>
            <a:avLst/>
            <a:gdLst/>
            <a:ahLst/>
            <a:cxnLst/>
            <a:rect l="l" t="t" r="r" b="b"/>
            <a:pathLst>
              <a:path w="2768600" h="7112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609598"/>
                </a:lnTo>
                <a:cubicBezTo>
                  <a:pt x="2768600" y="665711"/>
                  <a:pt x="2723111" y="711200"/>
                  <a:pt x="2666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9226550" y="5643245"/>
            <a:ext cx="2654300" cy="6051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蜂窝网络 (5G)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9226550" y="6248400"/>
            <a:ext cx="265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广域覆盖，无缝移动</a:t>
            </a:r>
            <a:endParaRPr lang="en-US" dirty="0"/>
          </a:p>
        </p:txBody>
      </p:sp>
      <p:pic>
        <p:nvPicPr>
          <p:cNvPr id="17" name="图片 16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769870"/>
            <a:ext cx="2696845" cy="2474595"/>
          </a:xfrm>
          <a:prstGeom prst="rect">
            <a:avLst/>
          </a:prstGeom>
        </p:spPr>
      </p:pic>
      <p:pic>
        <p:nvPicPr>
          <p:cNvPr id="18" name="图片 17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30500"/>
            <a:ext cx="2769235" cy="2501265"/>
          </a:xfrm>
          <a:prstGeom prst="rect">
            <a:avLst/>
          </a:prstGeom>
        </p:spPr>
      </p:pic>
      <p:pic>
        <p:nvPicPr>
          <p:cNvPr id="19" name="图片 18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20" y="2724150"/>
            <a:ext cx="2631440" cy="2508250"/>
          </a:xfrm>
          <a:prstGeom prst="rect">
            <a:avLst/>
          </a:prstGeom>
        </p:spPr>
      </p:pic>
      <p:pic>
        <p:nvPicPr>
          <p:cNvPr id="20" name="图片 19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185" y="2705100"/>
            <a:ext cx="2621280" cy="25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712470"/>
            <a:ext cx="11874500" cy="14465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无线链路的三大共通难题</a:t>
            </a:r>
            <a:endParaRPr lang="en-US" sz="48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1581952" y="2745586"/>
            <a:ext cx="1220357" cy="1220357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810768" y="3050675"/>
            <a:ext cx="762723" cy="610179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7484DF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876234" y="3178688"/>
            <a:ext cx="635603" cy="35593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碰撞</a:t>
            </a:r>
            <a:endParaRPr lang="en-US" sz="24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401955" y="3973195"/>
            <a:ext cx="3584575" cy="1282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共享媒介，信号冲突。需要</a:t>
            </a:r>
            <a:r>
              <a:rPr lang="en-US" sz="20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MAC协议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进行协调。</a:t>
            </a:r>
            <a:endParaRPr lang="en-US" sz="2000" dirty="0"/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5480263" y="2745586"/>
            <a:ext cx="1220357" cy="1220357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5709080" y="3050675"/>
            <a:ext cx="762723" cy="610179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7484DF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5561965" y="3024505"/>
            <a:ext cx="1064260" cy="7721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衰减与干扰</a:t>
            </a:r>
            <a:endParaRPr lang="en-US" sz="24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4300220" y="3958590"/>
            <a:ext cx="3584575" cy="12973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开放环境，信号脆弱。需要</a:t>
            </a:r>
            <a:r>
              <a:rPr lang="en-US" sz="20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调制编码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增强鲁棒性。</a:t>
            </a:r>
            <a:endParaRPr lang="en-US" sz="200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9378574" y="2745586"/>
            <a:ext cx="1220357" cy="1220357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9607391" y="3050675"/>
            <a:ext cx="762723" cy="610179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7484DF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9379585" y="3054350"/>
            <a:ext cx="1201420" cy="7143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移动与寻址</a:t>
            </a:r>
            <a:endParaRPr lang="en-US" sz="24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8198485" y="4010660"/>
            <a:ext cx="3584575" cy="1234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节点移动，地址断裂。需要</a:t>
            </a:r>
            <a:r>
              <a:rPr lang="en-US" sz="20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移动性管理 </a:t>
            </a: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保持连接。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10" grpId="0"/>
      <p:bldP spid="10" grpId="1"/>
      <p:bldP spid="14" grpId="0"/>
      <p:bldP spid="14" grpId="1"/>
      <p:bldP spid="7" grpId="0"/>
      <p:bldP spid="7" grpId="1"/>
      <p:bldP spid="11" grpId="0"/>
      <p:bldP spid="11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Wi-Fi高速局域网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802.11拓扑：BSS与Ad-hoc双模并行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3937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基础设施模式 (Infrastructure)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12750" y="5434330"/>
            <a:ext cx="5372100" cy="10299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以AP为中心，所有STA经由BSS接入DS，形成可扩展的ESS网络。易于管理和扩展。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48400" y="914400"/>
            <a:ext cx="56896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ADD8E6">
              <a:alpha val="2000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388100" y="1117600"/>
            <a:ext cx="541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自组织网络模式 (Ad-hoc)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448425" y="5433695"/>
            <a:ext cx="5283200" cy="10204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STA自组IBSS，无需AP。适合会议或救灾快速建网，但管理复杂。</a:t>
            </a:r>
            <a:endParaRPr lang="en-US" dirty="0"/>
          </a:p>
        </p:txBody>
      </p:sp>
      <p:pic>
        <p:nvPicPr>
          <p:cNvPr id="10" name="图片 9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1767205"/>
            <a:ext cx="4862195" cy="3666490"/>
          </a:xfrm>
          <a:prstGeom prst="rect">
            <a:avLst/>
          </a:prstGeom>
        </p:spPr>
      </p:pic>
      <p:pic>
        <p:nvPicPr>
          <p:cNvPr id="11" name="图片 10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1744980"/>
            <a:ext cx="4751070" cy="369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9" grpId="0"/>
      <p:bldP spid="9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874500" cy="7804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CSMA/CA：先听后说再预约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54000" y="1046480"/>
            <a:ext cx="11785600" cy="9861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无线无法边发边检碰撞，因此采用“碰撞避免”思路，通过</a:t>
            </a:r>
            <a:r>
              <a:rPr lang="en-US" sz="2400" dirty="0">
                <a:solidFill>
                  <a:srgbClr val="FFFFFF"/>
                </a:solidFill>
                <a:highlight>
                  <a:srgbClr val="7484DF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DIFS、退避、RTS/CTS 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三元组提前锁定信道。</a:t>
            </a:r>
            <a:endParaRPr lang="en-US" sz="24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1782609" y="2352891"/>
            <a:ext cx="541040" cy="432832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650485" y="3901404"/>
            <a:ext cx="2801446" cy="5972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监听信道是否空闲，等待DIFS时间。</a:t>
            </a:r>
            <a:endParaRPr lang="en-US" dirty="0"/>
          </a:p>
        </p:txBody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3780549" y="2689538"/>
            <a:ext cx="541040" cy="432832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ADD8E6"/>
          </a:solidFill>
        </p:spPr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5778339" y="2352891"/>
            <a:ext cx="541040" cy="432832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4A90E2"/>
          </a:solidFill>
        </p:spPr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4491990" y="3828415"/>
            <a:ext cx="3114040" cy="650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信道空闲后，执行随机退避，避免冲突。</a:t>
            </a:r>
            <a:endParaRPr lang="en-US" dirty="0"/>
          </a:p>
        </p:txBody>
      </p:sp>
      <p:sp>
        <p:nvSpPr>
          <p:cNvPr id="12" name="Shape 9"/>
          <p:cNvSpPr/>
          <p:nvPr>
            <p:custDataLst>
              <p:tags r:id="rId7"/>
            </p:custDataLst>
          </p:nvPr>
        </p:nvSpPr>
        <p:spPr>
          <a:xfrm>
            <a:off x="7776279" y="2689538"/>
            <a:ext cx="541040" cy="432832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ADD8E6"/>
          </a:solidFill>
        </p:spPr>
      </p:sp>
      <p:sp>
        <p:nvSpPr>
          <p:cNvPr id="13" name="Shape 10"/>
          <p:cNvSpPr/>
          <p:nvPr>
            <p:custDataLst>
              <p:tags r:id="rId8"/>
            </p:custDataLst>
          </p:nvPr>
        </p:nvSpPr>
        <p:spPr>
          <a:xfrm>
            <a:off x="9774070" y="2232660"/>
            <a:ext cx="541040" cy="432832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4A90E2"/>
          </a:solidFill>
        </p:spPr>
      </p:sp>
      <p:sp>
        <p:nvSpPr>
          <p:cNvPr id="15" name="Text 12"/>
          <p:cNvSpPr/>
          <p:nvPr>
            <p:custDataLst>
              <p:tags r:id="rId9"/>
            </p:custDataLst>
          </p:nvPr>
        </p:nvSpPr>
        <p:spPr>
          <a:xfrm>
            <a:off x="8467725" y="3839845"/>
            <a:ext cx="3150235" cy="6591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通过RTS/CTS预约信道，解决隐藏终端问题。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254000" y="5414010"/>
            <a:ext cx="11684000" cy="112903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355600" y="5550535"/>
            <a:ext cx="11480800" cy="9010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关键机制：</a:t>
            </a: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帧间间隔 (IFS) 定义了不同优先级帧的等待时间，高优先级帧等待时间短，可优先获得信道，从而引入QoS思想。</a:t>
            </a:r>
            <a:endParaRPr lang="en-US" sz="2400" dirty="0"/>
          </a:p>
        </p:txBody>
      </p:sp>
      <p:sp>
        <p:nvSpPr>
          <p:cNvPr id="18" name="Shape 3"/>
          <p:cNvSpPr/>
          <p:nvPr>
            <p:custDataLst>
              <p:tags r:id="rId10"/>
            </p:custDataLst>
          </p:nvPr>
        </p:nvSpPr>
        <p:spPr>
          <a:xfrm>
            <a:off x="1094105" y="2695575"/>
            <a:ext cx="1906270" cy="110998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6" name="Text 3"/>
          <p:cNvSpPr/>
          <p:nvPr>
            <p:custDataLst>
              <p:tags r:id="rId11"/>
            </p:custDataLst>
          </p:nvPr>
        </p:nvSpPr>
        <p:spPr>
          <a:xfrm>
            <a:off x="1311910" y="2695575"/>
            <a:ext cx="1478915" cy="11385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载波监听 (CS)</a:t>
            </a:r>
            <a:endParaRPr lang="en-US" sz="2000" dirty="0"/>
          </a:p>
        </p:txBody>
      </p:sp>
      <p:sp>
        <p:nvSpPr>
          <p:cNvPr id="20" name="Shape 3"/>
          <p:cNvSpPr/>
          <p:nvPr>
            <p:custDataLst>
              <p:tags r:id="rId12"/>
            </p:custDataLst>
          </p:nvPr>
        </p:nvSpPr>
        <p:spPr>
          <a:xfrm>
            <a:off x="5034915" y="2717165"/>
            <a:ext cx="1906270" cy="110998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</p:spPr>
        <p:txBody>
          <a:bodyPr/>
          <a:p>
            <a:endParaRPr lang="zh-CN" altLang="en-US"/>
          </a:p>
        </p:txBody>
      </p:sp>
      <p:sp>
        <p:nvSpPr>
          <p:cNvPr id="10" name="Text 7"/>
          <p:cNvSpPr/>
          <p:nvPr>
            <p:custDataLst>
              <p:tags r:id="rId13"/>
            </p:custDataLst>
          </p:nvPr>
        </p:nvSpPr>
        <p:spPr>
          <a:xfrm>
            <a:off x="5194935" y="2695575"/>
            <a:ext cx="1586865" cy="11385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多点接入 (MA)</a:t>
            </a:r>
            <a:endParaRPr lang="en-US" sz="2000" dirty="0"/>
          </a:p>
        </p:txBody>
      </p:sp>
      <p:sp>
        <p:nvSpPr>
          <p:cNvPr id="21" name="Shape 3"/>
          <p:cNvSpPr/>
          <p:nvPr>
            <p:custDataLst>
              <p:tags r:id="rId14"/>
            </p:custDataLst>
          </p:nvPr>
        </p:nvSpPr>
        <p:spPr>
          <a:xfrm>
            <a:off x="9097645" y="2772410"/>
            <a:ext cx="1906270" cy="110998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</p:spPr>
        <p:txBody>
          <a:bodyPr/>
          <a:p>
            <a:endParaRPr lang="zh-CN" altLang="en-US"/>
          </a:p>
        </p:txBody>
      </p:sp>
      <p:sp>
        <p:nvSpPr>
          <p:cNvPr id="14" name="Text 11"/>
          <p:cNvSpPr/>
          <p:nvPr>
            <p:custDataLst>
              <p:tags r:id="rId15"/>
            </p:custDataLst>
          </p:nvPr>
        </p:nvSpPr>
        <p:spPr>
          <a:xfrm>
            <a:off x="9286875" y="2785745"/>
            <a:ext cx="1515110" cy="1064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碰撞避免 (CA)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6" grpId="0"/>
      <p:bldP spid="7" grpId="0"/>
      <p:bldP spid="10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短距与城域无线</a:t>
            </a:r>
            <a:endParaRPr lang="en-US" sz="44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0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1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2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3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4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5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6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7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8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19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20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1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2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3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4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5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6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7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8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29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3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30.xml><?xml version="1.0" encoding="utf-8"?>
<p:tagLst xmlns:p="http://schemas.openxmlformats.org/presentationml/2006/main">
  <p:tag name="KSO_WM_DIAGRAM_VIRTUALLY_FRAME" val="{&quot;height&quot;:255.6,&quot;left&quot;:31.65,&quot;top&quot;:210,&quot;width&quot;:896.1750393700793}"/>
</p:tagLst>
</file>

<file path=ppt/tags/tag31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2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3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4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5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6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7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8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39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4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40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41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42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43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44.xml><?xml version="1.0" encoding="utf-8"?>
<p:tagLst xmlns:p="http://schemas.openxmlformats.org/presentationml/2006/main">
  <p:tag name="KSO_WM_DIAGRAM_VIRTUALLY_FRAME" val="{&quot;height&quot;:182.2,&quot;left&quot;:20,&quot;top&quot;:175.8,&quot;width&quot;:919.6749606299212}"/>
</p:tagLst>
</file>

<file path=ppt/tags/tag45.xml><?xml version="1.0" encoding="utf-8"?>
<p:tagLst xmlns:p="http://schemas.openxmlformats.org/presentationml/2006/main">
  <p:tag name="KSO_WM_DIAGRAM_VIRTUALLY_FRAME" val="{&quot;height&quot;:241.65,&quot;left&quot;:15.95,&quot;top&quot;:274,&quot;width&quot;:430.25}"/>
</p:tagLst>
</file>

<file path=ppt/tags/tag46.xml><?xml version="1.0" encoding="utf-8"?>
<p:tagLst xmlns:p="http://schemas.openxmlformats.org/presentationml/2006/main">
  <p:tag name="KSO_WM_DIAGRAM_VIRTUALLY_FRAME" val="{&quot;height&quot;:241.65,&quot;left&quot;:15.95,&quot;top&quot;:274,&quot;width&quot;:430.25}"/>
</p:tagLst>
</file>

<file path=ppt/tags/tag47.xml><?xml version="1.0" encoding="utf-8"?>
<p:tagLst xmlns:p="http://schemas.openxmlformats.org/presentationml/2006/main">
  <p:tag name="KSO_WM_DIAGRAM_VIRTUALLY_FRAME" val="{&quot;height&quot;:241.65,&quot;left&quot;:15.95,&quot;top&quot;:274,&quot;width&quot;:430.25}"/>
</p:tagLst>
</file>

<file path=ppt/tags/tag48.xml><?xml version="1.0" encoding="utf-8"?>
<p:tagLst xmlns:p="http://schemas.openxmlformats.org/presentationml/2006/main">
  <p:tag name="KSO_WM_DIAGRAM_VIRTUALLY_FRAME" val="{&quot;height&quot;:241.65,&quot;left&quot;:15.95,&quot;top&quot;:274,&quot;width&quot;:430.25}"/>
</p:tagLst>
</file>

<file path=ppt/tags/tag49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50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1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2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3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4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5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6.xml><?xml version="1.0" encoding="utf-8"?>
<p:tagLst xmlns:p="http://schemas.openxmlformats.org/presentationml/2006/main">
  <p:tag name="KSO_WM_DIAGRAM_VIRTUALLY_FRAME" val="{&quot;height&quot;:197.5874803149606,&quot;left&quot;:66.6,&quot;top&quot;:295.6125196850394,&quot;width&quot;:651.75}"/>
</p:tagLst>
</file>

<file path=ppt/tags/tag57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58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59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60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1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2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8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ags/tag9.xml><?xml version="1.0" encoding="utf-8"?>
<p:tagLst xmlns:p="http://schemas.openxmlformats.org/presentationml/2006/main">
  <p:tag name="KSO_WM_DIAGRAM_VIRTUALLY_FRAME" val="{&quot;height&quot;:349.5968503937008,&quot;left&quot;:359.9,&quot;top&quot;:96.05,&quot;width&quot;:577.9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1971</Words>
  <Application>WPS 演示</Application>
  <PresentationFormat>On-screen Show (16:9)</PresentationFormat>
  <Paragraphs>266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MingLiU-ExtB</vt:lpstr>
      <vt:lpstr>Microsoft JhengHei UI Light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空口智连：无线网络与移动网络全景</dc:title>
  <dc:creator>Kimi</dc:creator>
  <dc:subject>空口智连：无线网络与移动网络全景</dc:subject>
  <cp:lastModifiedBy>WPS_1694490358</cp:lastModifiedBy>
  <cp:revision>10</cp:revision>
  <dcterms:created xsi:type="dcterms:W3CDTF">2025-12-27T10:20:00Z</dcterms:created>
  <dcterms:modified xsi:type="dcterms:W3CDTF">2025-12-28T09:10:27Z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{"Label":"空口智连：无线网络与移动网络全景","ContentProducer":"001191110108MACG2KBH8F10000","ProduceID":"d57r0dqn7549g3qrhpq0","ReservedCode1":"","ContentPropagator":"001191110108MACG2KBH8F20000","PropagateID":"d57r0dqn7549g3qrhpq0","ReservedCode2":""}</vt:lpwstr>
  </property>
  <property fmtid="{D5CDD505-2E9C-101B-9397-08002B2CF9AE}" pid="3" name="ICV">
    <vt:lpwstr>72762B597FF649AF80451B16D4EF375C_12</vt:lpwstr>
  </property>
  <property fmtid="{D5CDD505-2E9C-101B-9397-08002B2CF9AE}" pid="4" name="KSOProductBuildVer">
    <vt:lpwstr>2052-12.1.0.24034</vt:lpwstr>
  </property>
</Properties>
</file>